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9" r:id="rId6"/>
    <p:sldId id="270" r:id="rId7"/>
    <p:sldId id="271" r:id="rId8"/>
    <p:sldId id="265" r:id="rId9"/>
    <p:sldId id="273" r:id="rId10"/>
    <p:sldId id="274" r:id="rId11"/>
    <p:sldId id="275" r:id="rId12"/>
    <p:sldId id="276" r:id="rId13"/>
    <p:sldId id="283" r:id="rId14"/>
    <p:sldId id="277" r:id="rId15"/>
    <p:sldId id="278" r:id="rId16"/>
    <p:sldId id="279" r:id="rId17"/>
    <p:sldId id="280" r:id="rId18"/>
    <p:sldId id="284" r:id="rId19"/>
    <p:sldId id="282" r:id="rId20"/>
    <p:sldId id="281" r:id="rId21"/>
    <p:sldId id="285" r:id="rId22"/>
    <p:sldId id="268" r:id="rId23"/>
    <p:sldId id="260" r:id="rId24"/>
    <p:sldId id="286" r:id="rId25"/>
    <p:sldId id="267" r:id="rId2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6411927137591051"/>
          <c:y val="0.10161557466636868"/>
          <c:w val="0.72657884462100597"/>
          <c:h val="0.82660308711565011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Implementación De Inventario</c:v>
                </c:pt>
              </c:strCache>
            </c:strRef>
          </c:tx>
          <c:spPr>
            <a:solidFill>
              <a:schemeClr val="accent4"/>
            </a:solidFill>
          </c:spPr>
          <c:explosion val="33"/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9B2E-4632-804E-B9051C3C1F91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9B2E-4632-804E-B9051C3C1F91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9B2E-4632-804E-B9051C3C1F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9B2E-4632-804E-B9051C3C1F91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35%</a:t>
                    </a:r>
                    <a:endParaRPr lang="en-US" dirty="0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2E-4632-804E-B9051C3C1F9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 smtClean="0"/>
                      <a:t>1%</a:t>
                    </a:r>
                    <a:endParaRPr lang="en-US" dirty="0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2E-4632-804E-B9051C3C1F91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3"/>
                <c:pt idx="0">
                  <c:v>No tiene </c:v>
                </c:pt>
                <c:pt idx="1">
                  <c:v>le gustaria </c:v>
                </c:pt>
                <c:pt idx="2">
                  <c:v>no le intereza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B2E-4632-804E-B9051C3C1F9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Ventas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ROPA PARA DAMA (Semestral)</c:v>
                </c:pt>
                <c:pt idx="1">
                  <c:v>ROPA PARA CABALLERO (semestral)</c:v>
                </c:pt>
                <c:pt idx="2">
                  <c:v>ACCESORIOS (semestral)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20</c:v>
                </c:pt>
                <c:pt idx="2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Pedidos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ROPA PARA DAMA (Semestral)</c:v>
                </c:pt>
                <c:pt idx="1">
                  <c:v>ROPA PARA CABALLERO (semestral)</c:v>
                </c:pt>
                <c:pt idx="2">
                  <c:v>ACCESORIOS (semestral)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10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Descuentos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dkEdge"/>
            </c:spPr>
            <c:extLst>
              <c:ext xmlns:c16="http://schemas.microsoft.com/office/drawing/2014/chart" uri="{C3380CC4-5D6E-409C-BE32-E72D297353CC}">
                <c16:uniqueId val="{00000000-CCC2-4A11-9CB3-EB4B2D752E44}"/>
              </c:ext>
            </c:extLst>
          </c:dPt>
          <c:cat>
            <c:strRef>
              <c:f>Sheet1!$A$2:$A$5</c:f>
              <c:strCache>
                <c:ptCount val="3"/>
                <c:pt idx="0">
                  <c:v>ROPA PARA DAMA (Semestral)</c:v>
                </c:pt>
                <c:pt idx="1">
                  <c:v>ROPA PARA CABALLERO (semestral)</c:v>
                </c:pt>
                <c:pt idx="2">
                  <c:v>ACCESORIOS (semestral)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16.png"/><Relationship Id="rId6" Type="http://schemas.openxmlformats.org/officeDocument/2006/relationships/image" Target="../media/image13.sv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16.png"/><Relationship Id="rId6" Type="http://schemas.openxmlformats.org/officeDocument/2006/relationships/image" Target="../media/image13.sv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noProof="1" smtClean="0">
              <a:solidFill>
                <a:schemeClr val="tx1"/>
              </a:solidFill>
              <a:latin typeface="+mn-lt"/>
            </a:rPr>
            <a:t>Observación</a:t>
          </a:r>
        </a:p>
        <a:p>
          <a:pPr>
            <a:lnSpc>
              <a:spcPct val="100000"/>
            </a:lnSpc>
            <a:defRPr cap="all"/>
          </a:pPr>
          <a:r>
            <a:rPr lang="es-ES" sz="900" b="0" i="0" u="none" noProof="1" smtClean="0">
              <a:solidFill>
                <a:schemeClr val="tx1"/>
              </a:solidFill>
              <a:latin typeface="+mn-lt"/>
            </a:rPr>
            <a:t>para adquirir algún conocimiento sobre su comportamiento o sus características.</a:t>
          </a:r>
          <a:endParaRPr lang="es-ES" sz="900" b="0" noProof="1">
            <a:solidFill>
              <a:schemeClr val="tx1"/>
            </a:solidFill>
            <a:latin typeface="+mn-lt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200" b="1" kern="1200" noProof="1" smtClean="0">
              <a:solidFill>
                <a:schemeClr val="tx1"/>
              </a:solidFill>
              <a:latin typeface="Arial Black" panose="020B0A04020102020204" pitchFamily="34" charset="0"/>
            </a:rPr>
            <a:t>ENCUESTA</a:t>
          </a:r>
          <a:r>
            <a:rPr lang="es-ES" sz="1200" kern="1200" noProof="1">
              <a:solidFill>
                <a:schemeClr val="tx1"/>
              </a:solidFill>
              <a:latin typeface="+mn-lt"/>
            </a:rPr>
            <a:t/>
          </a:r>
          <a:br>
            <a:rPr lang="es-ES" sz="1200" kern="1200" noProof="1">
              <a:solidFill>
                <a:schemeClr val="tx1"/>
              </a:solidFill>
              <a:latin typeface="+mn-lt"/>
            </a:rPr>
          </a:br>
          <a:r>
            <a:rPr lang="es-ES" sz="1200" kern="1200" noProof="1" smtClean="0">
              <a:solidFill>
                <a:schemeClr val="tx1"/>
              </a:solidFill>
              <a:latin typeface="+mn-lt"/>
            </a:rPr>
            <a:t> </a:t>
          </a:r>
          <a:r>
            <a:rPr lang="es-ES" sz="900" kern="1200" noProof="1" smtClean="0">
              <a:solidFill>
                <a:schemeClr val="tx1"/>
              </a:solidFill>
              <a:latin typeface="+mn-lt"/>
            </a:rPr>
            <a:t>S</a:t>
          </a:r>
          <a:r>
            <a:rPr lang="es-ES" sz="900" kern="1200" cap="none" noProof="1" smtClean="0">
              <a:solidFill>
                <a:schemeClr val="tx1"/>
              </a:solidFill>
              <a:latin typeface="+mn-lt"/>
            </a:rPr>
            <a:t>erie de preguntas para dectectar </a:t>
          </a:r>
          <a:r>
            <a:rPr lang="es-ES" sz="900" kern="1200" cap="none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detectar la opiniónpara reunir datos o para un asunto predeterminado </a:t>
          </a:r>
          <a:endParaRPr lang="es-ES" sz="9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200" b="1" kern="1200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GRAFICAS </a:t>
          </a:r>
          <a: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endParaRPr lang="es-ES" sz="12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500" b="1" kern="1200" noProof="1" smtClean="0">
              <a:solidFill>
                <a:schemeClr val="tx1"/>
              </a:solidFill>
              <a:latin typeface="+mn-lt"/>
            </a:rPr>
            <a:t>CUESTIONARIO </a:t>
          </a:r>
          <a:r>
            <a:rPr lang="es-ES" sz="1500" kern="1200" noProof="1">
              <a:solidFill>
                <a:schemeClr val="tx1"/>
              </a:solidFill>
              <a:latin typeface="+mn-lt"/>
            </a:rPr>
            <a:t/>
          </a:r>
          <a:br>
            <a:rPr lang="es-ES" sz="15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 </a:t>
          </a:r>
          <a:r>
            <a:rPr lang="es-ES" sz="1000" kern="1200" cap="none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cuestiones o preguntas que deben ser contestadas en un examen/test</a:t>
          </a:r>
          <a:endParaRPr lang="es-ES" sz="10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VÍNCULOS</a:t>
          </a:r>
          <a:r>
            <a:rPr lang="es-ES" sz="1500" b="1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500" b="1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500" b="1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BIBLIOGRAFIA</a:t>
          </a:r>
          <a:endParaRPr lang="es-ES" sz="1100" noProof="1">
            <a:solidFill>
              <a:schemeClr val="tx1"/>
            </a:solidFill>
            <a:latin typeface="+mn-lt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TECNOLOGÍA</a:t>
          </a:r>
          <a: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 custScaleY="93748" custLinFactNeighborX="7359" custLinFactNeighborY="-5831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 custLinFactNeighborX="-12453" custLinFactNeighborY="-20117"/>
      <dgm:spPr>
        <a:blipFill>
          <a:blip xmlns:r="http://schemas.openxmlformats.org/officeDocument/2006/relationships" r:embed="rId1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ScaleX="125142" custLinFactNeighborX="5308" custLinFactNeighborY="-46401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B868A014-8E16-413C-B8AE-3003DEB6A9F2}" type="pres">
      <dgm:prSet presAssocID="{520A53C9-ECE9-46F5-88D2-D48EC507F57E}" presName="iconRect" presStyleLbl="node1" presStyleIdx="1" presStyleCnt="6" custScaleX="105538" custScaleY="109432" custLinFactNeighborX="-22643" custLinFactNeighborY="2481"/>
      <dgm:spPr>
        <a:blipFill>
          <a:blip xmlns:r="http://schemas.openxmlformats.org/officeDocument/2006/relationships" r:embed="rId3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ScaleX="113078" custScaleY="168493" custLinFactNeighborX="1827" custLinFactNeighborY="7674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 custScaleX="157664" custScaleY="125112" custLinFactNeighborX="2956" custLinFactNeighborY="-15076"/>
      <dgm:spPr>
        <a:blipFill>
          <a:blip xmlns:r="http://schemas.openxmlformats.org/officeDocument/2006/relationships" r:embed="rId5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ScaleX="137768" custScaleY="101162" custLinFactNeighborY="-23132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X="-8927" custLinFactNeighborY="-86457"/>
      <dgm:spPr>
        <a:blipFill>
          <a:blip xmlns:r="http://schemas.openxmlformats.org/officeDocument/2006/relationships" r:embed="rId11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B9E73D-BD0A-4EDE-8488-5C7DD6A21929}" type="doc">
      <dgm:prSet loTypeId="urn:microsoft.com/office/officeart/2005/8/layout/radial6" loCatId="cycle" qsTypeId="urn:microsoft.com/office/officeart/2009/2/quickstyle/3d8" qsCatId="3D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1E578EDF-486F-42B2-8695-0A1F3C8F460A}">
      <dgm:prSet phldrT="[Texto]"/>
      <dgm:spPr/>
      <dgm:t>
        <a:bodyPr/>
        <a:lstStyle/>
        <a:p>
          <a:r>
            <a:rPr lang="es-ES" dirty="0" smtClean="0"/>
            <a:t>Técnicas de recolección de datos </a:t>
          </a:r>
          <a:endParaRPr lang="es-ES" dirty="0"/>
        </a:p>
      </dgm:t>
    </dgm:pt>
    <dgm:pt modelId="{E9EE38C9-3AC7-4E12-BBC0-90520E8B0D10}" type="parTrans" cxnId="{7AEB2BF2-CD5A-442A-B979-C55F6E61FD60}">
      <dgm:prSet/>
      <dgm:spPr/>
      <dgm:t>
        <a:bodyPr/>
        <a:lstStyle/>
        <a:p>
          <a:endParaRPr lang="es-ES"/>
        </a:p>
      </dgm:t>
    </dgm:pt>
    <dgm:pt modelId="{AB77E6A3-352C-4541-BDD4-1F3C6EF08C2F}" type="sibTrans" cxnId="{7AEB2BF2-CD5A-442A-B979-C55F6E61FD60}">
      <dgm:prSet/>
      <dgm:spPr/>
      <dgm:t>
        <a:bodyPr/>
        <a:lstStyle/>
        <a:p>
          <a:endParaRPr lang="es-ES"/>
        </a:p>
      </dgm:t>
    </dgm:pt>
    <dgm:pt modelId="{E9E26591-ECA6-4483-BF57-16B7D0D838C0}">
      <dgm:prSet phldrT="[Texto]"/>
      <dgm:spPr/>
      <dgm:t>
        <a:bodyPr/>
        <a:lstStyle/>
        <a:p>
          <a:r>
            <a:rPr lang="es-ES" dirty="0" smtClean="0"/>
            <a:t>OBSERVACION </a:t>
          </a:r>
          <a:endParaRPr lang="es-ES" dirty="0"/>
        </a:p>
      </dgm:t>
    </dgm:pt>
    <dgm:pt modelId="{597C2B49-B641-4B0A-B72B-36A0CD7DE759}" type="parTrans" cxnId="{D0B8107B-BA56-4572-9045-B5EF2317FA1B}">
      <dgm:prSet/>
      <dgm:spPr/>
      <dgm:t>
        <a:bodyPr/>
        <a:lstStyle/>
        <a:p>
          <a:endParaRPr lang="es-ES"/>
        </a:p>
      </dgm:t>
    </dgm:pt>
    <dgm:pt modelId="{CD3F0751-65CF-4850-BEAE-8F7FD90E568A}" type="sibTrans" cxnId="{D0B8107B-BA56-4572-9045-B5EF2317FA1B}">
      <dgm:prSet/>
      <dgm:spPr/>
      <dgm:t>
        <a:bodyPr/>
        <a:lstStyle/>
        <a:p>
          <a:endParaRPr lang="es-ES"/>
        </a:p>
      </dgm:t>
    </dgm:pt>
    <dgm:pt modelId="{E265093C-EEC1-4EB1-B9C9-C4EE1036CC74}">
      <dgm:prSet phldrT="[Texto]"/>
      <dgm:spPr/>
      <dgm:t>
        <a:bodyPr/>
        <a:lstStyle/>
        <a:p>
          <a:r>
            <a:rPr lang="es-ES" dirty="0" smtClean="0"/>
            <a:t>CUESTIONARIO </a:t>
          </a:r>
          <a:endParaRPr lang="es-ES" dirty="0"/>
        </a:p>
      </dgm:t>
    </dgm:pt>
    <dgm:pt modelId="{6FAA6F49-6505-4D36-8471-855444617066}" type="parTrans" cxnId="{26FB311D-80A0-474F-89A0-5C50FE79B40E}">
      <dgm:prSet/>
      <dgm:spPr/>
      <dgm:t>
        <a:bodyPr/>
        <a:lstStyle/>
        <a:p>
          <a:endParaRPr lang="es-ES"/>
        </a:p>
      </dgm:t>
    </dgm:pt>
    <dgm:pt modelId="{25F89827-2931-43F9-8B0B-7D6A27B7A0CE}" type="sibTrans" cxnId="{26FB311D-80A0-474F-89A0-5C50FE79B40E}">
      <dgm:prSet/>
      <dgm:spPr/>
      <dgm:t>
        <a:bodyPr/>
        <a:lstStyle/>
        <a:p>
          <a:endParaRPr lang="es-ES"/>
        </a:p>
      </dgm:t>
    </dgm:pt>
    <dgm:pt modelId="{491E515D-24F9-40EF-95B4-0B77624A5ADE}">
      <dgm:prSet phldrT="[Texto]"/>
      <dgm:spPr/>
      <dgm:t>
        <a:bodyPr/>
        <a:lstStyle/>
        <a:p>
          <a:r>
            <a:rPr lang="es-ES" dirty="0" smtClean="0"/>
            <a:t>GRAFICAS</a:t>
          </a:r>
          <a:endParaRPr lang="es-ES" dirty="0"/>
        </a:p>
      </dgm:t>
    </dgm:pt>
    <dgm:pt modelId="{AF6A64C6-2E72-400C-B846-8E35F9002590}" type="parTrans" cxnId="{938D3FD2-E09F-49C1-B1C7-4345F8BE59A6}">
      <dgm:prSet/>
      <dgm:spPr/>
      <dgm:t>
        <a:bodyPr/>
        <a:lstStyle/>
        <a:p>
          <a:endParaRPr lang="es-ES"/>
        </a:p>
      </dgm:t>
    </dgm:pt>
    <dgm:pt modelId="{65565942-1806-4B59-829A-245176DD73C2}" type="sibTrans" cxnId="{938D3FD2-E09F-49C1-B1C7-4345F8BE59A6}">
      <dgm:prSet/>
      <dgm:spPr/>
      <dgm:t>
        <a:bodyPr/>
        <a:lstStyle/>
        <a:p>
          <a:endParaRPr lang="es-ES"/>
        </a:p>
      </dgm:t>
    </dgm:pt>
    <dgm:pt modelId="{E6A2E818-6312-4C8D-AB34-093649239558}">
      <dgm:prSet phldrT="[Texto]"/>
      <dgm:spPr/>
      <dgm:t>
        <a:bodyPr/>
        <a:lstStyle/>
        <a:p>
          <a:r>
            <a:rPr lang="es-ES" dirty="0" smtClean="0"/>
            <a:t>ENCUESTA </a:t>
          </a:r>
          <a:endParaRPr lang="es-ES" dirty="0"/>
        </a:p>
      </dgm:t>
    </dgm:pt>
    <dgm:pt modelId="{8987C8CD-859F-43D2-8E9C-2DEB30686908}" type="parTrans" cxnId="{FC12F34E-A53A-4577-8EBC-2A6C1AF80D61}">
      <dgm:prSet/>
      <dgm:spPr/>
      <dgm:t>
        <a:bodyPr/>
        <a:lstStyle/>
        <a:p>
          <a:endParaRPr lang="es-ES"/>
        </a:p>
      </dgm:t>
    </dgm:pt>
    <dgm:pt modelId="{C35576D9-AADF-48A7-9B79-BCF26AC54781}" type="sibTrans" cxnId="{FC12F34E-A53A-4577-8EBC-2A6C1AF80D61}">
      <dgm:prSet/>
      <dgm:spPr/>
      <dgm:t>
        <a:bodyPr/>
        <a:lstStyle/>
        <a:p>
          <a:endParaRPr lang="es-ES"/>
        </a:p>
      </dgm:t>
    </dgm:pt>
    <dgm:pt modelId="{1B44A979-BDA6-4480-8F11-41EC3BB138ED}" type="pres">
      <dgm:prSet presAssocID="{49B9E73D-BD0A-4EDE-8488-5C7DD6A219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8A943BF7-0254-49C1-9824-02F39239C8FA}" type="pres">
      <dgm:prSet presAssocID="{1E578EDF-486F-42B2-8695-0A1F3C8F460A}" presName="centerShape" presStyleLbl="node0" presStyleIdx="0" presStyleCnt="1" custScaleX="126607" custLinFactNeighborX="3177" custLinFactNeighborY="-1055"/>
      <dgm:spPr/>
      <dgm:t>
        <a:bodyPr/>
        <a:lstStyle/>
        <a:p>
          <a:endParaRPr lang="es-ES"/>
        </a:p>
      </dgm:t>
    </dgm:pt>
    <dgm:pt modelId="{0FC9A082-FC3F-41C3-BC98-313D039F362D}" type="pres">
      <dgm:prSet presAssocID="{E9E26591-ECA6-4483-BF57-16B7D0D838C0}" presName="node" presStyleLbl="node1" presStyleIdx="0" presStyleCnt="4" custScaleX="14978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9B4BCAB-1091-4EF0-901F-56BEFE8695C2}" type="pres">
      <dgm:prSet presAssocID="{E9E26591-ECA6-4483-BF57-16B7D0D838C0}" presName="dummy" presStyleCnt="0"/>
      <dgm:spPr/>
    </dgm:pt>
    <dgm:pt modelId="{4950825E-70AE-4D0C-B856-D48D177C7130}" type="pres">
      <dgm:prSet presAssocID="{CD3F0751-65CF-4850-BEAE-8F7FD90E568A}" presName="sibTrans" presStyleLbl="sibTrans2D1" presStyleIdx="0" presStyleCnt="4" custScaleX="106032" custScaleY="100064"/>
      <dgm:spPr/>
      <dgm:t>
        <a:bodyPr/>
        <a:lstStyle/>
        <a:p>
          <a:endParaRPr lang="es-ES"/>
        </a:p>
      </dgm:t>
    </dgm:pt>
    <dgm:pt modelId="{5FBCC2E8-CB3A-4D4F-BD7C-D9C0E0528058}" type="pres">
      <dgm:prSet presAssocID="{E265093C-EEC1-4EB1-B9C9-C4EE1036CC74}" presName="node" presStyleLbl="node1" presStyleIdx="1" presStyleCnt="4" custScaleX="143913" custRadScaleRad="150637" custRadScaleInc="200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38F5B2-FE7B-4C16-A91A-B6E02ED3C6B0}" type="pres">
      <dgm:prSet presAssocID="{E265093C-EEC1-4EB1-B9C9-C4EE1036CC74}" presName="dummy" presStyleCnt="0"/>
      <dgm:spPr/>
    </dgm:pt>
    <dgm:pt modelId="{39FDABD8-F74D-4E63-842D-3FC0CB08BD0C}" type="pres">
      <dgm:prSet presAssocID="{25F89827-2931-43F9-8B0B-7D6A27B7A0CE}" presName="sibTrans" presStyleLbl="sibTrans2D1" presStyleIdx="1" presStyleCnt="4"/>
      <dgm:spPr/>
      <dgm:t>
        <a:bodyPr/>
        <a:lstStyle/>
        <a:p>
          <a:endParaRPr lang="es-ES"/>
        </a:p>
      </dgm:t>
    </dgm:pt>
    <dgm:pt modelId="{A0DA0D3C-AEAB-426E-9BC1-3EF7F657894A}" type="pres">
      <dgm:prSet presAssocID="{491E515D-24F9-40EF-95B4-0B77624A5AD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FDB7FB-AA4A-4AB6-8EE6-9C760E89A5EE}" type="pres">
      <dgm:prSet presAssocID="{491E515D-24F9-40EF-95B4-0B77624A5ADE}" presName="dummy" presStyleCnt="0"/>
      <dgm:spPr/>
    </dgm:pt>
    <dgm:pt modelId="{CBCF6BCC-BBB9-41E0-9171-4D5F9A5582DF}" type="pres">
      <dgm:prSet presAssocID="{65565942-1806-4B59-829A-245176DD73C2}" presName="sibTrans" presStyleLbl="sibTrans2D1" presStyleIdx="2" presStyleCnt="4"/>
      <dgm:spPr/>
      <dgm:t>
        <a:bodyPr/>
        <a:lstStyle/>
        <a:p>
          <a:endParaRPr lang="es-ES"/>
        </a:p>
      </dgm:t>
    </dgm:pt>
    <dgm:pt modelId="{1BAF7213-B06A-435E-85BF-6A18965A85AB}" type="pres">
      <dgm:prSet presAssocID="{E6A2E818-6312-4C8D-AB34-093649239558}" presName="node" presStyleLbl="node1" presStyleIdx="3" presStyleCnt="4" custScaleX="135385" custRadScaleRad="143325" custRadScaleInc="632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0FDE5DF-0213-4DDA-BBEB-6B835CA5FC68}" type="pres">
      <dgm:prSet presAssocID="{E6A2E818-6312-4C8D-AB34-093649239558}" presName="dummy" presStyleCnt="0"/>
      <dgm:spPr/>
    </dgm:pt>
    <dgm:pt modelId="{63A5CA48-869D-4AFF-A5EB-69D2B599E3D1}" type="pres">
      <dgm:prSet presAssocID="{C35576D9-AADF-48A7-9B79-BCF26AC54781}" presName="sibTrans" presStyleLbl="sibTrans2D1" presStyleIdx="3" presStyleCnt="4"/>
      <dgm:spPr/>
      <dgm:t>
        <a:bodyPr/>
        <a:lstStyle/>
        <a:p>
          <a:endParaRPr lang="es-ES"/>
        </a:p>
      </dgm:t>
    </dgm:pt>
  </dgm:ptLst>
  <dgm:cxnLst>
    <dgm:cxn modelId="{50DDB3A0-B055-4C53-BEF0-6B77D147D683}" type="presOf" srcId="{25F89827-2931-43F9-8B0B-7D6A27B7A0CE}" destId="{39FDABD8-F74D-4E63-842D-3FC0CB08BD0C}" srcOrd="0" destOrd="0" presId="urn:microsoft.com/office/officeart/2005/8/layout/radial6"/>
    <dgm:cxn modelId="{FC12F34E-A53A-4577-8EBC-2A6C1AF80D61}" srcId="{1E578EDF-486F-42B2-8695-0A1F3C8F460A}" destId="{E6A2E818-6312-4C8D-AB34-093649239558}" srcOrd="3" destOrd="0" parTransId="{8987C8CD-859F-43D2-8E9C-2DEB30686908}" sibTransId="{C35576D9-AADF-48A7-9B79-BCF26AC54781}"/>
    <dgm:cxn modelId="{C0B9B5BA-E402-4BCB-8CBE-167EA105CAD8}" type="presOf" srcId="{C35576D9-AADF-48A7-9B79-BCF26AC54781}" destId="{63A5CA48-869D-4AFF-A5EB-69D2B599E3D1}" srcOrd="0" destOrd="0" presId="urn:microsoft.com/office/officeart/2005/8/layout/radial6"/>
    <dgm:cxn modelId="{E83F3CEC-F674-4AA7-A22B-98B0DB3D6005}" type="presOf" srcId="{E265093C-EEC1-4EB1-B9C9-C4EE1036CC74}" destId="{5FBCC2E8-CB3A-4D4F-BD7C-D9C0E0528058}" srcOrd="0" destOrd="0" presId="urn:microsoft.com/office/officeart/2005/8/layout/radial6"/>
    <dgm:cxn modelId="{B61F2C3E-707E-4318-8072-F3EECC42CB6A}" type="presOf" srcId="{65565942-1806-4B59-829A-245176DD73C2}" destId="{CBCF6BCC-BBB9-41E0-9171-4D5F9A5582DF}" srcOrd="0" destOrd="0" presId="urn:microsoft.com/office/officeart/2005/8/layout/radial6"/>
    <dgm:cxn modelId="{858049F5-40CC-40D7-B898-4C082E10DCA5}" type="presOf" srcId="{1E578EDF-486F-42B2-8695-0A1F3C8F460A}" destId="{8A943BF7-0254-49C1-9824-02F39239C8FA}" srcOrd="0" destOrd="0" presId="urn:microsoft.com/office/officeart/2005/8/layout/radial6"/>
    <dgm:cxn modelId="{D0B8107B-BA56-4572-9045-B5EF2317FA1B}" srcId="{1E578EDF-486F-42B2-8695-0A1F3C8F460A}" destId="{E9E26591-ECA6-4483-BF57-16B7D0D838C0}" srcOrd="0" destOrd="0" parTransId="{597C2B49-B641-4B0A-B72B-36A0CD7DE759}" sibTransId="{CD3F0751-65CF-4850-BEAE-8F7FD90E568A}"/>
    <dgm:cxn modelId="{0250831C-872A-47C2-8797-E56B44352AA3}" type="presOf" srcId="{49B9E73D-BD0A-4EDE-8488-5C7DD6A21929}" destId="{1B44A979-BDA6-4480-8F11-41EC3BB138ED}" srcOrd="0" destOrd="0" presId="urn:microsoft.com/office/officeart/2005/8/layout/radial6"/>
    <dgm:cxn modelId="{26FB311D-80A0-474F-89A0-5C50FE79B40E}" srcId="{1E578EDF-486F-42B2-8695-0A1F3C8F460A}" destId="{E265093C-EEC1-4EB1-B9C9-C4EE1036CC74}" srcOrd="1" destOrd="0" parTransId="{6FAA6F49-6505-4D36-8471-855444617066}" sibTransId="{25F89827-2931-43F9-8B0B-7D6A27B7A0CE}"/>
    <dgm:cxn modelId="{938D3FD2-E09F-49C1-B1C7-4345F8BE59A6}" srcId="{1E578EDF-486F-42B2-8695-0A1F3C8F460A}" destId="{491E515D-24F9-40EF-95B4-0B77624A5ADE}" srcOrd="2" destOrd="0" parTransId="{AF6A64C6-2E72-400C-B846-8E35F9002590}" sibTransId="{65565942-1806-4B59-829A-245176DD73C2}"/>
    <dgm:cxn modelId="{B5F5BE6C-C00A-47F4-8842-90D4B6399796}" type="presOf" srcId="{CD3F0751-65CF-4850-BEAE-8F7FD90E568A}" destId="{4950825E-70AE-4D0C-B856-D48D177C7130}" srcOrd="0" destOrd="0" presId="urn:microsoft.com/office/officeart/2005/8/layout/radial6"/>
    <dgm:cxn modelId="{7AEB2BF2-CD5A-442A-B979-C55F6E61FD60}" srcId="{49B9E73D-BD0A-4EDE-8488-5C7DD6A21929}" destId="{1E578EDF-486F-42B2-8695-0A1F3C8F460A}" srcOrd="0" destOrd="0" parTransId="{E9EE38C9-3AC7-4E12-BBC0-90520E8B0D10}" sibTransId="{AB77E6A3-352C-4541-BDD4-1F3C6EF08C2F}"/>
    <dgm:cxn modelId="{B9E91AA2-90C3-4B56-ABC8-BFE849BC395A}" type="presOf" srcId="{491E515D-24F9-40EF-95B4-0B77624A5ADE}" destId="{A0DA0D3C-AEAB-426E-9BC1-3EF7F657894A}" srcOrd="0" destOrd="0" presId="urn:microsoft.com/office/officeart/2005/8/layout/radial6"/>
    <dgm:cxn modelId="{27F7BA7C-A6E7-467E-AB7C-6D68F5D1DE0B}" type="presOf" srcId="{E6A2E818-6312-4C8D-AB34-093649239558}" destId="{1BAF7213-B06A-435E-85BF-6A18965A85AB}" srcOrd="0" destOrd="0" presId="urn:microsoft.com/office/officeart/2005/8/layout/radial6"/>
    <dgm:cxn modelId="{912AE87A-7017-4968-BA86-44745622EDD0}" type="presOf" srcId="{E9E26591-ECA6-4483-BF57-16B7D0D838C0}" destId="{0FC9A082-FC3F-41C3-BC98-313D039F362D}" srcOrd="0" destOrd="0" presId="urn:microsoft.com/office/officeart/2005/8/layout/radial6"/>
    <dgm:cxn modelId="{3071D306-D7E2-4AA2-99E7-FAABC7A9257A}" type="presParOf" srcId="{1B44A979-BDA6-4480-8F11-41EC3BB138ED}" destId="{8A943BF7-0254-49C1-9824-02F39239C8FA}" srcOrd="0" destOrd="0" presId="urn:microsoft.com/office/officeart/2005/8/layout/radial6"/>
    <dgm:cxn modelId="{15082099-3A8E-4AAA-8DD2-3C53B135824B}" type="presParOf" srcId="{1B44A979-BDA6-4480-8F11-41EC3BB138ED}" destId="{0FC9A082-FC3F-41C3-BC98-313D039F362D}" srcOrd="1" destOrd="0" presId="urn:microsoft.com/office/officeart/2005/8/layout/radial6"/>
    <dgm:cxn modelId="{DDD2EF3C-6733-4E4E-AC29-138A359B2DDA}" type="presParOf" srcId="{1B44A979-BDA6-4480-8F11-41EC3BB138ED}" destId="{69B4BCAB-1091-4EF0-901F-56BEFE8695C2}" srcOrd="2" destOrd="0" presId="urn:microsoft.com/office/officeart/2005/8/layout/radial6"/>
    <dgm:cxn modelId="{92FBAD62-3EBB-41A9-A66F-062B8EEA6130}" type="presParOf" srcId="{1B44A979-BDA6-4480-8F11-41EC3BB138ED}" destId="{4950825E-70AE-4D0C-B856-D48D177C7130}" srcOrd="3" destOrd="0" presId="urn:microsoft.com/office/officeart/2005/8/layout/radial6"/>
    <dgm:cxn modelId="{8749153A-B794-4093-84BE-A5FF0F4EFE68}" type="presParOf" srcId="{1B44A979-BDA6-4480-8F11-41EC3BB138ED}" destId="{5FBCC2E8-CB3A-4D4F-BD7C-D9C0E0528058}" srcOrd="4" destOrd="0" presId="urn:microsoft.com/office/officeart/2005/8/layout/radial6"/>
    <dgm:cxn modelId="{710A15A7-8DBD-4FCD-AD97-C42365FBAA5D}" type="presParOf" srcId="{1B44A979-BDA6-4480-8F11-41EC3BB138ED}" destId="{F838F5B2-FE7B-4C16-A91A-B6E02ED3C6B0}" srcOrd="5" destOrd="0" presId="urn:microsoft.com/office/officeart/2005/8/layout/radial6"/>
    <dgm:cxn modelId="{3341EAF8-5380-449D-A2D0-789586196616}" type="presParOf" srcId="{1B44A979-BDA6-4480-8F11-41EC3BB138ED}" destId="{39FDABD8-F74D-4E63-842D-3FC0CB08BD0C}" srcOrd="6" destOrd="0" presId="urn:microsoft.com/office/officeart/2005/8/layout/radial6"/>
    <dgm:cxn modelId="{6A4C9AA5-743A-41DE-ABB6-431A56732D15}" type="presParOf" srcId="{1B44A979-BDA6-4480-8F11-41EC3BB138ED}" destId="{A0DA0D3C-AEAB-426E-9BC1-3EF7F657894A}" srcOrd="7" destOrd="0" presId="urn:microsoft.com/office/officeart/2005/8/layout/radial6"/>
    <dgm:cxn modelId="{BF327CE1-67A6-4E88-85D3-BEFB58B70CEF}" type="presParOf" srcId="{1B44A979-BDA6-4480-8F11-41EC3BB138ED}" destId="{04FDB7FB-AA4A-4AB6-8EE6-9C760E89A5EE}" srcOrd="8" destOrd="0" presId="urn:microsoft.com/office/officeart/2005/8/layout/radial6"/>
    <dgm:cxn modelId="{3B89F1E0-58DC-4CD4-8F26-FDBB61FC319F}" type="presParOf" srcId="{1B44A979-BDA6-4480-8F11-41EC3BB138ED}" destId="{CBCF6BCC-BBB9-41E0-9171-4D5F9A5582DF}" srcOrd="9" destOrd="0" presId="urn:microsoft.com/office/officeart/2005/8/layout/radial6"/>
    <dgm:cxn modelId="{02934E29-AFBE-4593-9315-E876FF5F01B9}" type="presParOf" srcId="{1B44A979-BDA6-4480-8F11-41EC3BB138ED}" destId="{1BAF7213-B06A-435E-85BF-6A18965A85AB}" srcOrd="10" destOrd="0" presId="urn:microsoft.com/office/officeart/2005/8/layout/radial6"/>
    <dgm:cxn modelId="{958B5F80-6ADA-4C67-80B9-8E0BC0EFEB32}" type="presParOf" srcId="{1B44A979-BDA6-4480-8F11-41EC3BB138ED}" destId="{30FDE5DF-0213-4DDA-BBEB-6B835CA5FC68}" srcOrd="11" destOrd="0" presId="urn:microsoft.com/office/officeart/2005/8/layout/radial6"/>
    <dgm:cxn modelId="{DB1234F2-4BEB-4201-B847-CB1A6E803AF0}" type="presParOf" srcId="{1B44A979-BDA6-4480-8F11-41EC3BB138ED}" destId="{63A5CA48-869D-4AFF-A5EB-69D2B599E3D1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3d3" qsCatId="3D" csTypeId="urn:microsoft.com/office/officeart/2005/8/colors/accent1_3" csCatId="accent1" phldr="1"/>
      <dgm:spPr/>
    </dgm:pt>
    <dgm:pt modelId="{E916F942-14C7-403F-90CE-0267FA5701F2}">
      <dgm:prSet phldrT="[Text]"/>
      <dgm:spPr>
        <a:solidFill>
          <a:schemeClr val="accent6">
            <a:lumMod val="75000"/>
          </a:schemeClr>
        </a:solidFill>
      </dgm:spPr>
      <dgm:t>
        <a:bodyPr rtlCol="0"/>
        <a:lstStyle/>
        <a:p>
          <a:pPr rtl="0"/>
          <a:r>
            <a:rPr lang="es-ES" noProof="0" smtClean="0"/>
            <a:t>Eficacia</a:t>
          </a:r>
          <a:endParaRPr lang="es-ES" noProof="0" dirty="0"/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54738B61-B011-4B50-9367-82C01E6851CB}">
      <dgm:prSet phldrT="[Text]"/>
      <dgm:spPr>
        <a:solidFill>
          <a:schemeClr val="accent4">
            <a:lumMod val="75000"/>
          </a:schemeClr>
        </a:solidFill>
      </dgm:spPr>
      <dgm:t>
        <a:bodyPr rtlCol="0"/>
        <a:lstStyle/>
        <a:p>
          <a:pPr rtl="0"/>
          <a:r>
            <a:rPr lang="es-ES" noProof="0" smtClean="0"/>
            <a:t>Valor</a:t>
          </a:r>
          <a:endParaRPr lang="es-ES" noProof="0" dirty="0"/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063EC9EB-12EB-4B9E-9C9A-4C4F86773C6C}">
      <dgm:prSet phldrT="[Text]"/>
      <dgm:spPr>
        <a:solidFill>
          <a:srgbClr val="FF0000"/>
        </a:solidFill>
      </dgm:spPr>
      <dgm:t>
        <a:bodyPr rtlCol="0"/>
        <a:lstStyle/>
        <a:p>
          <a:pPr rtl="0"/>
          <a:r>
            <a:rPr lang="es-ES" noProof="0" dirty="0" smtClean="0"/>
            <a:t>Gasto</a:t>
          </a:r>
          <a:endParaRPr lang="es-ES" noProof="0" dirty="0"/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  <dgm:t>
        <a:bodyPr/>
        <a:lstStyle/>
        <a:p>
          <a:endParaRPr lang="es-ES"/>
        </a:p>
      </dgm:t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D3595D3-73F9-4CBA-A4EA-F47CE428B7EA}" type="pres">
      <dgm:prSet presAssocID="{1500DE91-D0C9-4E6B-B296-BBE6C4E9A02E}" presName="wedge2" presStyleLbl="node1" presStyleIdx="1" presStyleCnt="3"/>
      <dgm:spPr/>
      <dgm:t>
        <a:bodyPr/>
        <a:lstStyle/>
        <a:p>
          <a:endParaRPr lang="es-ES"/>
        </a:p>
      </dgm:t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020744-6ADE-4BA0-A49B-CE64F3EC1245}" type="pres">
      <dgm:prSet presAssocID="{1500DE91-D0C9-4E6B-B296-BBE6C4E9A02E}" presName="wedge3" presStyleLbl="node1" presStyleIdx="2" presStyleCnt="3" custScaleY="93821" custLinFactNeighborX="-3217" custLinFactNeighborY="-6590"/>
      <dgm:spPr/>
      <dgm:t>
        <a:bodyPr/>
        <a:lstStyle/>
        <a:p>
          <a:endParaRPr lang="es-ES"/>
        </a:p>
      </dgm:t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601876" y="155048"/>
          <a:ext cx="1000423" cy="8792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669978" y="246876"/>
          <a:ext cx="574013" cy="574013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89331" y="1096067"/>
          <a:ext cx="2052377" cy="719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noProof="1" smtClean="0">
              <a:solidFill>
                <a:schemeClr val="tx1"/>
              </a:solidFill>
              <a:latin typeface="+mn-lt"/>
            </a:rPr>
            <a:t>Observación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900" b="0" i="0" u="none" kern="1200" noProof="1" smtClean="0">
              <a:solidFill>
                <a:schemeClr val="tx1"/>
              </a:solidFill>
              <a:latin typeface="+mn-lt"/>
            </a:rPr>
            <a:t>para adquirir algún conocimiento sobre su comportamiento o sus características.</a:t>
          </a:r>
          <a:endParaRPr lang="es-ES" sz="900" b="0" kern="1200" noProof="1">
            <a:solidFill>
              <a:schemeClr val="tx1"/>
            </a:solidFill>
            <a:latin typeface="+mn-lt"/>
          </a:endParaRPr>
        </a:p>
      </dsp:txBody>
      <dsp:txXfrm>
        <a:off x="89331" y="1096067"/>
        <a:ext cx="2052377" cy="719459"/>
      </dsp:txXfrm>
    </dsp:sp>
    <dsp:sp modelId="{ADBD35B6-559C-4E4F-9574-4BA9274B6091}">
      <dsp:nvSpPr>
        <dsp:cNvPr id="0" name=""/>
        <dsp:cNvSpPr/>
      </dsp:nvSpPr>
      <dsp:spPr>
        <a:xfrm>
          <a:off x="2768712" y="40609"/>
          <a:ext cx="1000423" cy="1000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2836049" y="240985"/>
          <a:ext cx="605802" cy="628154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371626" y="1161462"/>
          <a:ext cx="1854523" cy="1212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200" b="1" kern="1200" noProof="1" smtClean="0">
              <a:solidFill>
                <a:schemeClr val="tx1"/>
              </a:solidFill>
              <a:latin typeface="Arial Black" panose="020B0A04020102020204" pitchFamily="34" charset="0"/>
            </a:rPr>
            <a:t>ENCUESTA</a:t>
          </a:r>
          <a:r>
            <a:rPr lang="es-ES" sz="1200" kern="1200" noProof="1">
              <a:solidFill>
                <a:schemeClr val="tx1"/>
              </a:solidFill>
              <a:latin typeface="+mn-lt"/>
            </a:rPr>
            <a:t/>
          </a:r>
          <a:br>
            <a:rPr lang="es-ES" sz="1200" kern="1200" noProof="1">
              <a:solidFill>
                <a:schemeClr val="tx1"/>
              </a:solidFill>
              <a:latin typeface="+mn-lt"/>
            </a:rPr>
          </a:br>
          <a:r>
            <a:rPr lang="es-ES" sz="1200" kern="1200" noProof="1" smtClean="0">
              <a:solidFill>
                <a:schemeClr val="tx1"/>
              </a:solidFill>
              <a:latin typeface="+mn-lt"/>
            </a:rPr>
            <a:t> </a:t>
          </a:r>
          <a:r>
            <a:rPr lang="es-ES" sz="900" kern="1200" noProof="1" smtClean="0">
              <a:solidFill>
                <a:schemeClr val="tx1"/>
              </a:solidFill>
              <a:latin typeface="+mn-lt"/>
            </a:rPr>
            <a:t>S</a:t>
          </a:r>
          <a:r>
            <a:rPr lang="es-ES" sz="900" kern="1200" cap="none" noProof="1" smtClean="0">
              <a:solidFill>
                <a:schemeClr val="tx1"/>
              </a:solidFill>
              <a:latin typeface="+mn-lt"/>
            </a:rPr>
            <a:t>erie de preguntas para dectectar </a:t>
          </a:r>
          <a:r>
            <a:rPr lang="es-ES" sz="900" kern="1200" cap="none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detectar la opiniónpara reunir datos o para un asunto predeterminado </a:t>
          </a:r>
          <a:endParaRPr lang="es-ES" sz="9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2371626" y="1161462"/>
        <a:ext cx="1854523" cy="1212238"/>
      </dsp:txXfrm>
    </dsp:sp>
    <dsp:sp modelId="{52DD5B11-FE57-4B46-9EB7-8C21EE2C8AE2}">
      <dsp:nvSpPr>
        <dsp:cNvPr id="0" name=""/>
        <dsp:cNvSpPr/>
      </dsp:nvSpPr>
      <dsp:spPr>
        <a:xfrm>
          <a:off x="5112705" y="161714"/>
          <a:ext cx="1000423" cy="1000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177379" y="216307"/>
          <a:ext cx="905012" cy="718159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3193" y="1303140"/>
          <a:ext cx="2259449" cy="727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500" b="1" kern="1200" noProof="1" smtClean="0">
              <a:solidFill>
                <a:schemeClr val="tx1"/>
              </a:solidFill>
              <a:latin typeface="+mn-lt"/>
            </a:rPr>
            <a:t>CUESTIONARIO </a:t>
          </a:r>
          <a:r>
            <a:rPr lang="es-ES" sz="1500" kern="1200" noProof="1">
              <a:solidFill>
                <a:schemeClr val="tx1"/>
              </a:solidFill>
              <a:latin typeface="+mn-lt"/>
            </a:rPr>
            <a:t/>
          </a:r>
          <a:br>
            <a:rPr lang="es-ES" sz="15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 </a:t>
          </a:r>
          <a:r>
            <a:rPr lang="es-ES" sz="1000" kern="1200" cap="none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cuestiones o preguntas que deben ser contestadas en un examen/test</a:t>
          </a:r>
          <a:endParaRPr lang="es-ES" sz="10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4483193" y="1303140"/>
        <a:ext cx="2259449" cy="727819"/>
      </dsp:txXfrm>
    </dsp:sp>
    <dsp:sp modelId="{7C7730D2-6F5C-4C07-B6C9-7B78FB830E86}">
      <dsp:nvSpPr>
        <dsp:cNvPr id="0" name=""/>
        <dsp:cNvSpPr/>
      </dsp:nvSpPr>
      <dsp:spPr>
        <a:xfrm>
          <a:off x="945202" y="2446349"/>
          <a:ext cx="1000423" cy="1000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1158407" y="2659513"/>
          <a:ext cx="574013" cy="574013"/>
        </a:xfrm>
        <a:prstGeom prst="rect">
          <a:avLst/>
        </a:prstGeom>
        <a:blipFill>
          <a:blip xmlns:r="http://schemas.openxmlformats.org/officeDocument/2006/relationships" r:embed="rId7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625395" y="3531894"/>
          <a:ext cx="1640039" cy="719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VÍNCULOS</a:t>
          </a:r>
          <a: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500" b="1" kern="1200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BIBLIOGRAFIA</a:t>
          </a:r>
          <a:endParaRPr lang="es-ES" sz="1100" kern="1200" noProof="1">
            <a:solidFill>
              <a:schemeClr val="tx1"/>
            </a:solidFill>
            <a:latin typeface="+mn-lt"/>
          </a:endParaRPr>
        </a:p>
      </dsp:txBody>
      <dsp:txXfrm>
        <a:off x="625395" y="3531894"/>
        <a:ext cx="1640039" cy="719459"/>
      </dsp:txXfrm>
    </dsp:sp>
    <dsp:sp modelId="{36278FB6-E1FB-41C5-9E64-C3CD6347D9EE}">
      <dsp:nvSpPr>
        <dsp:cNvPr id="0" name=""/>
        <dsp:cNvSpPr/>
      </dsp:nvSpPr>
      <dsp:spPr>
        <a:xfrm>
          <a:off x="2872248" y="2446349"/>
          <a:ext cx="1000423" cy="1000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85453" y="2659513"/>
          <a:ext cx="574013" cy="574013"/>
        </a:xfrm>
        <a:prstGeom prst="rect">
          <a:avLst/>
        </a:prstGeom>
        <a:blipFill>
          <a:blip xmlns:r="http://schemas.openxmlformats.org/officeDocument/2006/relationships" r:embed="rId9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552440" y="3532175"/>
          <a:ext cx="1640039" cy="719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TECNOLOGÍA</a:t>
          </a:r>
          <a: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2552440" y="3532175"/>
        <a:ext cx="1640039" cy="719459"/>
      </dsp:txXfrm>
    </dsp:sp>
    <dsp:sp modelId="{4E56F363-1E76-4736-AB67-119D51C003EF}">
      <dsp:nvSpPr>
        <dsp:cNvPr id="0" name=""/>
        <dsp:cNvSpPr/>
      </dsp:nvSpPr>
      <dsp:spPr>
        <a:xfrm>
          <a:off x="4799294" y="2446349"/>
          <a:ext cx="1000423" cy="1000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4961257" y="2445429"/>
          <a:ext cx="574013" cy="574013"/>
        </a:xfrm>
        <a:prstGeom prst="rect">
          <a:avLst/>
        </a:prstGeom>
        <a:blipFill>
          <a:blip xmlns:r="http://schemas.openxmlformats.org/officeDocument/2006/relationships" r:embed="rId11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79486" y="3564485"/>
          <a:ext cx="1640039" cy="719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200" b="1" kern="1200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GRAFICAS </a:t>
          </a:r>
          <a: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endParaRPr lang="es-ES" sz="12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4479486" y="3564485"/>
        <a:ext cx="1640039" cy="719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5CA48-869D-4AFF-A5EB-69D2B599E3D1}">
      <dsp:nvSpPr>
        <dsp:cNvPr id="0" name=""/>
        <dsp:cNvSpPr/>
      </dsp:nvSpPr>
      <dsp:spPr>
        <a:xfrm>
          <a:off x="610551" y="442433"/>
          <a:ext cx="2968396" cy="2968396"/>
        </a:xfrm>
        <a:prstGeom prst="blockArc">
          <a:avLst>
            <a:gd name="adj1" fmla="val 10958670"/>
            <a:gd name="adj2" fmla="val 16377045"/>
            <a:gd name="adj3" fmla="val 4633"/>
          </a:avLst>
        </a:prstGeom>
        <a:solidFill>
          <a:schemeClr val="accent5">
            <a:hueOff val="-2627937"/>
            <a:satOff val="-17848"/>
            <a:lumOff val="-745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CF6BCC-BBB9-41E0-9171-4D5F9A5582DF}">
      <dsp:nvSpPr>
        <dsp:cNvPr id="0" name=""/>
        <dsp:cNvSpPr/>
      </dsp:nvSpPr>
      <dsp:spPr>
        <a:xfrm>
          <a:off x="610368" y="446287"/>
          <a:ext cx="2968396" cy="2968396"/>
        </a:xfrm>
        <a:prstGeom prst="blockArc">
          <a:avLst>
            <a:gd name="adj1" fmla="val 5222521"/>
            <a:gd name="adj2" fmla="val 10967818"/>
            <a:gd name="adj3" fmla="val 4633"/>
          </a:avLst>
        </a:prstGeom>
        <a:solidFill>
          <a:schemeClr val="accent5">
            <a:hueOff val="-1751958"/>
            <a:satOff val="-11899"/>
            <a:lumOff val="-496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FDABD8-F74D-4E63-842D-3FC0CB08BD0C}">
      <dsp:nvSpPr>
        <dsp:cNvPr id="0" name=""/>
        <dsp:cNvSpPr/>
      </dsp:nvSpPr>
      <dsp:spPr>
        <a:xfrm>
          <a:off x="758426" y="446206"/>
          <a:ext cx="2968396" cy="2968396"/>
        </a:xfrm>
        <a:prstGeom prst="blockArc">
          <a:avLst>
            <a:gd name="adj1" fmla="val 50003"/>
            <a:gd name="adj2" fmla="val 5573743"/>
            <a:gd name="adj3" fmla="val 4633"/>
          </a:avLst>
        </a:prstGeom>
        <a:solidFill>
          <a:schemeClr val="accent5">
            <a:hueOff val="-875979"/>
            <a:satOff val="-5949"/>
            <a:lumOff val="-24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50825E-70AE-4D0C-B856-D48D177C7130}">
      <dsp:nvSpPr>
        <dsp:cNvPr id="0" name=""/>
        <dsp:cNvSpPr/>
      </dsp:nvSpPr>
      <dsp:spPr>
        <a:xfrm>
          <a:off x="668958" y="441551"/>
          <a:ext cx="3147449" cy="2970295"/>
        </a:xfrm>
        <a:prstGeom prst="blockArc">
          <a:avLst>
            <a:gd name="adj1" fmla="val 16026118"/>
            <a:gd name="adj2" fmla="val 58790"/>
            <a:gd name="adj3" fmla="val 463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943BF7-0254-49C1-9824-02F39239C8FA}">
      <dsp:nvSpPr>
        <dsp:cNvPr id="0" name=""/>
        <dsp:cNvSpPr/>
      </dsp:nvSpPr>
      <dsp:spPr>
        <a:xfrm>
          <a:off x="1397846" y="1215805"/>
          <a:ext cx="1727315" cy="13643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Técnicas de recolección de datos </a:t>
          </a:r>
          <a:endParaRPr lang="es-ES" sz="1500" kern="1200" dirty="0"/>
        </a:p>
      </dsp:txBody>
      <dsp:txXfrm>
        <a:off x="1650805" y="1415604"/>
        <a:ext cx="1221397" cy="964714"/>
      </dsp:txXfrm>
    </dsp:sp>
    <dsp:sp modelId="{0FC9A082-FC3F-41C3-BC98-313D039F362D}">
      <dsp:nvSpPr>
        <dsp:cNvPr id="0" name=""/>
        <dsp:cNvSpPr/>
      </dsp:nvSpPr>
      <dsp:spPr>
        <a:xfrm>
          <a:off x="1454125" y="1226"/>
          <a:ext cx="1430513" cy="95501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/>
            <a:t>OBSERVACION </a:t>
          </a:r>
          <a:endParaRPr lang="es-ES" sz="1000" kern="1200" dirty="0"/>
        </a:p>
      </dsp:txBody>
      <dsp:txXfrm>
        <a:off x="1663619" y="141085"/>
        <a:ext cx="1011525" cy="675300"/>
      </dsp:txXfrm>
    </dsp:sp>
    <dsp:sp modelId="{5FBCC2E8-CB3A-4D4F-BD7C-D9C0E0528058}">
      <dsp:nvSpPr>
        <dsp:cNvPr id="0" name=""/>
        <dsp:cNvSpPr/>
      </dsp:nvSpPr>
      <dsp:spPr>
        <a:xfrm>
          <a:off x="3005090" y="1473982"/>
          <a:ext cx="1374396" cy="955018"/>
        </a:xfrm>
        <a:prstGeom prst="ellipse">
          <a:avLst/>
        </a:prstGeom>
        <a:solidFill>
          <a:schemeClr val="accent5">
            <a:hueOff val="-875979"/>
            <a:satOff val="-5949"/>
            <a:lumOff val="-24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/>
            <a:t>CUESTIONARIO </a:t>
          </a:r>
          <a:endParaRPr lang="es-ES" sz="1000" kern="1200" dirty="0"/>
        </a:p>
      </dsp:txBody>
      <dsp:txXfrm>
        <a:off x="3206366" y="1613841"/>
        <a:ext cx="971844" cy="675300"/>
      </dsp:txXfrm>
    </dsp:sp>
    <dsp:sp modelId="{A0DA0D3C-AEAB-426E-9BC1-3EF7F657894A}">
      <dsp:nvSpPr>
        <dsp:cNvPr id="0" name=""/>
        <dsp:cNvSpPr/>
      </dsp:nvSpPr>
      <dsp:spPr>
        <a:xfrm>
          <a:off x="1691872" y="2900861"/>
          <a:ext cx="955018" cy="955018"/>
        </a:xfrm>
        <a:prstGeom prst="ellipse">
          <a:avLst/>
        </a:prstGeom>
        <a:solidFill>
          <a:schemeClr val="accent5">
            <a:hueOff val="-1751958"/>
            <a:satOff val="-11899"/>
            <a:lumOff val="-496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/>
            <a:t>GRAFICAS</a:t>
          </a:r>
          <a:endParaRPr lang="es-ES" sz="1000" kern="1200" dirty="0"/>
        </a:p>
      </dsp:txBody>
      <dsp:txXfrm>
        <a:off x="1831731" y="3040720"/>
        <a:ext cx="675300" cy="675300"/>
      </dsp:txXfrm>
    </dsp:sp>
    <dsp:sp modelId="{1BAF7213-B06A-435E-85BF-6A18965A85AB}">
      <dsp:nvSpPr>
        <dsp:cNvPr id="0" name=""/>
        <dsp:cNvSpPr/>
      </dsp:nvSpPr>
      <dsp:spPr>
        <a:xfrm>
          <a:off x="0" y="1382228"/>
          <a:ext cx="1292952" cy="955018"/>
        </a:xfrm>
        <a:prstGeom prst="ellipse">
          <a:avLst/>
        </a:prstGeom>
        <a:solidFill>
          <a:schemeClr val="accent5">
            <a:hueOff val="-2627937"/>
            <a:satOff val="-17848"/>
            <a:lumOff val="-745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/>
            <a:t>ENCUESTA </a:t>
          </a:r>
          <a:endParaRPr lang="es-ES" sz="1000" kern="1200" dirty="0"/>
        </a:p>
      </dsp:txBody>
      <dsp:txXfrm>
        <a:off x="189348" y="1522087"/>
        <a:ext cx="914256" cy="6753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smtClean="0"/>
            <a:t>Eficacia</a:t>
          </a:r>
          <a:endParaRPr lang="es-ES" sz="1800" kern="1200" noProof="0" dirty="0"/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smtClean="0"/>
            <a:t>Valor</a:t>
          </a:r>
          <a:endParaRPr lang="es-ES" sz="1800" kern="1200" noProof="0" dirty="0"/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291504" y="213516"/>
          <a:ext cx="2842560" cy="2666918"/>
        </a:xfrm>
        <a:prstGeom prst="pie">
          <a:avLst>
            <a:gd name="adj1" fmla="val 9000000"/>
            <a:gd name="adj2" fmla="val 16200000"/>
          </a:avLst>
        </a:prstGeom>
        <a:solidFill>
          <a:srgbClr val="FF000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 smtClean="0"/>
            <a:t>Gasto</a:t>
          </a:r>
          <a:endParaRPr lang="es-ES" sz="1800" kern="1200" noProof="0" dirty="0"/>
        </a:p>
      </dsp:txBody>
      <dsp:txXfrm>
        <a:off x="596064" y="737375"/>
        <a:ext cx="964440" cy="888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02F1CD6-83D7-4AFB-B44E-9B783AF7F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BFA468-76A1-4AFF-8A25-EDF86E61AC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78520-E9AB-4B1A-9B49-E67C72256C29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5C005-4ADD-42E5-B8DF-CB4478D3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A2E970-8FFB-4C05-AA67-65B70B39BD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C2AA7-279B-4C56-AF4B-F60E713A5A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0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881C-69AF-4E68-B910-A30DC57EEF83}" type="datetimeFigureOut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2ED02-0BE9-46EA-BA63-E1EED13817D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20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73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23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494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17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0E83B3-2DF2-4C51-8E37-F0891FBF120C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DD05-C942-401F-BA9D-1FF2ECF27C7A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386C7-0916-4725-9AF6-7DDE6FD7513B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DD2A35-1D5E-47C8-8B08-48CCCCCDDF4D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9F04CC-8741-45EA-9BD2-B1BD38506667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3FAF36-9F18-4027-B0AC-A2B1BE25CF1B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D4A86A-2CEE-444A-AE80-15C3ABA49728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2B2A3C-8431-49B4-B96F-C4B888D3E457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563F4-9295-4742-9244-84287EB7291F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80820C-E135-48C2-83AB-4A8E29380C8D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4E08F-4E28-408F-ADA0-39396887AC06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605A5A-DCAF-481E-BBF5-8C07CB5D8493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A8288-3577-4402-B328-FD4294D38999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7DEEB-AC70-4070-BF1B-ABC9B6FC04DF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15D6D5-B3C0-46E2-BD0D-E0FD25BADF10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81006A-89A7-4F62-93D0-38C1C96445DC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F0BA48-95C2-4B97-AC2A-FFEF570A9561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B356B7-B422-45F8-B0DC-60582FE5A1F5}" type="datetime1">
              <a:rPr lang="es-ES" noProof="0" smtClean="0"/>
              <a:t>26/08/2019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hyperlink" Target="../ENTREVISTA%20%201.docx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.png"/><Relationship Id="rId9" Type="http://schemas.openxmlformats.org/officeDocument/2006/relationships/diagramData" Target="../diagrams/data3.xml"/><Relationship Id="rId1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estionpro.com/blog/es/metodos-de-recoleccion-de-datos/" TargetMode="External"/><Relationship Id="rId2" Type="http://schemas.openxmlformats.org/officeDocument/2006/relationships/hyperlink" Target="https://www.monografias.com/trabajos18/recoleccion-de-datos/recoleccion-de-datos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nterest.de/pin/495466396485425941/" TargetMode="External"/><Relationship Id="rId5" Type="http://schemas.openxmlformats.org/officeDocument/2006/relationships/hyperlink" Target="http://3.bp.blogspot.com/-IPe-PTWd3sI/UaeW2v2w52I/AAAAAAAACtc/Z7fqXu2ryuI/s1600/HW16BlackMagick.jpg" TargetMode="External"/><Relationship Id="rId4" Type="http://schemas.openxmlformats.org/officeDocument/2006/relationships/hyperlink" Target="https://concepto.de/mision-y-visio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image" Target="../media/image1.jpeg"/><Relationship Id="rId21" Type="http://schemas.openxmlformats.org/officeDocument/2006/relationships/slide" Target="slide16.xml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2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5" Type="http://schemas.openxmlformats.org/officeDocument/2006/relationships/diagramLayout" Target="../diagrams/layout2.xml"/><Relationship Id="rId10" Type="http://schemas.openxmlformats.org/officeDocument/2006/relationships/diagramLayout" Target="../diagrams/layout1.xml"/><Relationship Id="rId19" Type="http://schemas.openxmlformats.org/officeDocument/2006/relationships/audio" Target="../media/audio1.wav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Relationship Id="rId22" Type="http://schemas.openxmlformats.org/officeDocument/2006/relationships/slide" Target="slide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148" y="1779808"/>
            <a:ext cx="10465723" cy="2990145"/>
          </a:xfrm>
        </p:spPr>
        <p:txBody>
          <a:bodyPr rtlCol="0">
            <a:normAutofit fontScale="90000"/>
          </a:bodyPr>
          <a:lstStyle/>
          <a:p>
            <a:r>
              <a:rPr lang="es-ES" dirty="0" smtClean="0"/>
              <a:t>Proyecto :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>
                <a:latin typeface="Tekton Pro Ext" panose="020F0605020208020904" pitchFamily="34" charset="0"/>
              </a:rPr>
              <a:t>ESTILO VERSATIL CHIC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134827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Nombre negocio: R</a:t>
            </a:r>
            <a:r>
              <a:rPr lang="es-ES" cap="none" dirty="0" smtClean="0"/>
              <a:t>opa</a:t>
            </a:r>
            <a:r>
              <a:rPr lang="es-ES" dirty="0" smtClean="0"/>
              <a:t> c</a:t>
            </a:r>
            <a:r>
              <a:rPr lang="es-ES" cap="none" dirty="0" smtClean="0"/>
              <a:t>on</a:t>
            </a:r>
            <a:r>
              <a:rPr lang="es-ES" dirty="0" smtClean="0"/>
              <a:t> e</a:t>
            </a:r>
            <a:r>
              <a:rPr lang="es-ES" cap="none" dirty="0" smtClean="0"/>
              <a:t>xperiencia</a:t>
            </a:r>
            <a:r>
              <a:rPr lang="es-ES" dirty="0" smtClean="0"/>
              <a:t> p</a:t>
            </a:r>
            <a:r>
              <a:rPr lang="es-ES" cap="none" dirty="0" smtClean="0"/>
              <a:t>ropia </a:t>
            </a:r>
          </a:p>
          <a:p>
            <a:pPr rtl="0"/>
            <a:r>
              <a:rPr lang="es-ES" dirty="0" smtClean="0"/>
              <a:t>Nombre : Jessica Natalia Becerra </a:t>
            </a:r>
            <a:r>
              <a:rPr lang="es-ES" dirty="0" err="1" smtClean="0"/>
              <a:t>BECERRA</a:t>
            </a:r>
            <a:r>
              <a:rPr lang="es-ES" dirty="0" smtClean="0"/>
              <a:t> </a:t>
            </a:r>
            <a:endParaRPr lang="es-ES" cap="none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 rot="20120042">
            <a:off x="1296755" y="1873159"/>
            <a:ext cx="5796697" cy="120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</a:rPr>
              <a:t>Gracias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432" y="1247042"/>
            <a:ext cx="6174856" cy="6120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Botón de acción: Inicio 3">
            <a:hlinkClick r:id="rId3" action="ppaction://hlinksldjump" highlightClick="1"/>
          </p:cNvPr>
          <p:cNvSpPr/>
          <p:nvPr/>
        </p:nvSpPr>
        <p:spPr>
          <a:xfrm>
            <a:off x="1828854" y="5183252"/>
            <a:ext cx="1119674" cy="1026367"/>
          </a:xfrm>
          <a:prstGeom prst="actionButtonHom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Llamada de flecha hacia abajo 4"/>
          <p:cNvSpPr/>
          <p:nvPr/>
        </p:nvSpPr>
        <p:spPr>
          <a:xfrm>
            <a:off x="1576873" y="4632746"/>
            <a:ext cx="1371655" cy="55050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VOLVER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272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782"/>
          <a:stretch/>
        </p:blipFill>
        <p:spPr>
          <a:xfrm>
            <a:off x="195476" y="2239347"/>
            <a:ext cx="3408436" cy="40033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00" y="1033778"/>
            <a:ext cx="4000500" cy="53670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906" y="133356"/>
            <a:ext cx="2945177" cy="34901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534" y="3717289"/>
            <a:ext cx="2867920" cy="2897504"/>
          </a:xfrm>
          <a:prstGeom prst="rect">
            <a:avLst/>
          </a:prstGeom>
        </p:spPr>
      </p:pic>
      <p:sp>
        <p:nvSpPr>
          <p:cNvPr id="8" name="Pergamino horizontal 7">
            <a:hlinkClick r:id="rId6" action="ppaction://hlinkfile"/>
          </p:cNvPr>
          <p:cNvSpPr/>
          <p:nvPr/>
        </p:nvSpPr>
        <p:spPr>
          <a:xfrm>
            <a:off x="431673" y="0"/>
            <a:ext cx="4240080" cy="1033778"/>
          </a:xfrm>
          <a:prstGeom prst="horizontalScroll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Formato de </a:t>
            </a:r>
            <a:r>
              <a:rPr lang="es-CO" dirty="0" smtClean="0"/>
              <a:t>Encuesta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05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5100"/>
          <a:stretch/>
        </p:blipFill>
        <p:spPr>
          <a:xfrm>
            <a:off x="3350545" y="298579"/>
            <a:ext cx="6764688" cy="628472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1801">
            <a:off x="5376645" y="3902021"/>
            <a:ext cx="1546669" cy="12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65" y="74025"/>
            <a:ext cx="7624293" cy="656302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55966">
            <a:off x="4646646" y="2593664"/>
            <a:ext cx="3788228" cy="30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8" y="92612"/>
            <a:ext cx="7072605" cy="65424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527" y="528662"/>
            <a:ext cx="2054530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 rot="19217486">
            <a:off x="1069636" y="2558574"/>
            <a:ext cx="36345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6000" dirty="0"/>
              <a:t>Gracias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19" y="1435165"/>
            <a:ext cx="6067425" cy="428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Botón de acción: Inicio 3">
            <a:hlinkClick r:id="rId3" action="ppaction://hlinksldjump" highlightClick="1"/>
          </p:cNvPr>
          <p:cNvSpPr/>
          <p:nvPr/>
        </p:nvSpPr>
        <p:spPr>
          <a:xfrm>
            <a:off x="1804880" y="5460274"/>
            <a:ext cx="1343608" cy="858417"/>
          </a:xfrm>
          <a:prstGeom prst="actionButtonHom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Llamada de flecha hacia abajo 4"/>
          <p:cNvSpPr/>
          <p:nvPr/>
        </p:nvSpPr>
        <p:spPr>
          <a:xfrm>
            <a:off x="1684939" y="4881069"/>
            <a:ext cx="1371655" cy="55050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VOLVER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344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51" y="2139821"/>
            <a:ext cx="10977758" cy="4279641"/>
          </a:xfrm>
          <a:prstGeom prst="rect">
            <a:avLst/>
          </a:prstGeom>
        </p:spPr>
      </p:pic>
      <p:sp>
        <p:nvSpPr>
          <p:cNvPr id="3" name="Llamada de flecha hacia abajo 2"/>
          <p:cNvSpPr/>
          <p:nvPr/>
        </p:nvSpPr>
        <p:spPr>
          <a:xfrm>
            <a:off x="2015411" y="690465"/>
            <a:ext cx="5187821" cy="144935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</a:rPr>
              <a:t>FORMATO CUESTIONARIO 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kton Pro Ext" panose="020F0605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13" y="2478832"/>
            <a:ext cx="11057694" cy="4264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69" y="177281"/>
            <a:ext cx="7016856" cy="21336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ángulo 3"/>
          <p:cNvSpPr/>
          <p:nvPr/>
        </p:nvSpPr>
        <p:spPr>
          <a:xfrm rot="19467872">
            <a:off x="3088434" y="4426210"/>
            <a:ext cx="2055371" cy="369332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etal"/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</a:rPr>
              <a:t>DILIGENCIADO </a:t>
            </a:r>
            <a:endParaRPr lang="es-CO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kton Pro Ext" panose="020F0605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581" y="333764"/>
            <a:ext cx="5461478" cy="4443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ángulo 2"/>
          <p:cNvSpPr/>
          <p:nvPr/>
        </p:nvSpPr>
        <p:spPr>
          <a:xfrm rot="19374174">
            <a:off x="1855442" y="1872353"/>
            <a:ext cx="3146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</a:t>
            </a:r>
          </a:p>
        </p:txBody>
      </p:sp>
      <p:sp>
        <p:nvSpPr>
          <p:cNvPr id="4" name="Botón de acción: Inicio 3">
            <a:hlinkClick r:id="rId3" action="ppaction://hlinksldjump" highlightClick="1"/>
          </p:cNvPr>
          <p:cNvSpPr/>
          <p:nvPr/>
        </p:nvSpPr>
        <p:spPr>
          <a:xfrm>
            <a:off x="2050369" y="5113176"/>
            <a:ext cx="1198919" cy="923731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Llamada de flecha hacia abajo 4"/>
          <p:cNvSpPr/>
          <p:nvPr/>
        </p:nvSpPr>
        <p:spPr>
          <a:xfrm>
            <a:off x="1870723" y="4385387"/>
            <a:ext cx="1558212" cy="54117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VOLVER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6396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n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4170" y="1085945"/>
            <a:ext cx="4088033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sz="2900" dirty="0"/>
              <a:t>Pirámide de métricas de </a:t>
            </a:r>
            <a:r>
              <a:rPr lang="es-ES" sz="2900" dirty="0" smtClean="0"/>
              <a:t>marketing</a:t>
            </a:r>
            <a:endParaRPr lang="es-ES" sz="2900" dirty="0"/>
          </a:p>
        </p:txBody>
      </p:sp>
      <p:pic>
        <p:nvPicPr>
          <p:cNvPr id="16" name="Marcador de posición de contenido 7" descr="imagen abstracta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Diagrama 13" descr="Gráfico circular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003447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2" name="Gráfico 11"/>
          <p:cNvGraphicFramePr/>
          <p:nvPr>
            <p:extLst>
              <p:ext uri="{D42A27DB-BD31-4B8C-83A1-F6EECF244321}">
                <p14:modId xmlns:p14="http://schemas.microsoft.com/office/powerpoint/2010/main" val="1678620175"/>
              </p:ext>
            </p:extLst>
          </p:nvPr>
        </p:nvGraphicFramePr>
        <p:xfrm>
          <a:off x="399872" y="1951958"/>
          <a:ext cx="5803706" cy="4246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" name="Rectángulo 1"/>
          <p:cNvSpPr/>
          <p:nvPr/>
        </p:nvSpPr>
        <p:spPr>
          <a:xfrm>
            <a:off x="334557" y="380715"/>
            <a:ext cx="4899916" cy="137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Según la encuesta se concluye lo siguiente: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maneja inventario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desea implementar uno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 interesado  en una base de datos 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67197" y="1625864"/>
            <a:ext cx="2208734" cy="120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TEMA: Almacén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ropa 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s-CO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104293" y="1454237"/>
            <a:ext cx="8946541" cy="1205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Tú</a:t>
            </a:r>
            <a:r>
              <a:rPr lang="es-E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s-E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Personalidad es de adaptarse con rapidez y facilidad aun cambio elegante 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6067">
            <a:off x="2190903" y="3111052"/>
            <a:ext cx="2164268" cy="28470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5171" y="2745285"/>
            <a:ext cx="6477060" cy="35786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251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406" y="613701"/>
            <a:ext cx="9404723" cy="1400530"/>
          </a:xfrm>
        </p:spPr>
        <p:txBody>
          <a:bodyPr rtlCol="0"/>
          <a:lstStyle/>
          <a:p>
            <a:pPr rtl="0"/>
            <a:r>
              <a:rPr lang="es-ES" sz="3200" dirty="0" smtClean="0"/>
              <a:t>VENTAS PROMEDIO SEMESTRAL</a:t>
            </a:r>
            <a:endParaRPr lang="es-ES" sz="3200" dirty="0"/>
          </a:p>
        </p:txBody>
      </p:sp>
      <p:graphicFrame>
        <p:nvGraphicFramePr>
          <p:cNvPr id="6" name="Marcador de posición de contenido 5" descr="Gráfico de barras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452195"/>
              </p:ext>
            </p:extLst>
          </p:nvPr>
        </p:nvGraphicFramePr>
        <p:xfrm>
          <a:off x="1447192" y="1313966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BIBLIOGRAFIA :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569167" y="1152984"/>
            <a:ext cx="6680719" cy="4995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Métodos </a:t>
            </a:r>
            <a:r>
              <a:rPr lang="es-ES" dirty="0"/>
              <a:t>de recolección de </a:t>
            </a:r>
            <a:r>
              <a:rPr lang="es-ES" dirty="0" smtClean="0"/>
              <a:t>datos </a:t>
            </a:r>
            <a:r>
              <a:rPr lang="es-ES" dirty="0" smtClean="0">
                <a:hlinkClick r:id="rId2"/>
              </a:rPr>
              <a:t>https://www.monografias.com/trabajos18/recoleccion-de-datos/recoleccion-de-datos.shtml</a:t>
            </a:r>
            <a:endParaRPr lang="es-ES" dirty="0" smtClean="0"/>
          </a:p>
          <a:p>
            <a:endParaRPr lang="es-ES" dirty="0"/>
          </a:p>
          <a:p>
            <a:r>
              <a:rPr lang="es-ES" dirty="0"/>
              <a:t>Cuáles son los métodos de recolección de datos más efectivos?</a:t>
            </a:r>
            <a:endParaRPr lang="es-ES" dirty="0" smtClean="0"/>
          </a:p>
          <a:p>
            <a:r>
              <a:rPr lang="es-ES" dirty="0" smtClean="0">
                <a:hlinkClick r:id="rId3"/>
              </a:rPr>
              <a:t>https://www.questionpro.com/blog/es/metodos-de-recoleccion-de-datos/</a:t>
            </a:r>
            <a:endParaRPr lang="es-ES" dirty="0" smtClean="0"/>
          </a:p>
          <a:p>
            <a:r>
              <a:rPr lang="es-ES" dirty="0" smtClean="0"/>
              <a:t>Ejemplos misión, visión, objetivo </a:t>
            </a:r>
            <a:endParaRPr lang="es-ES" dirty="0"/>
          </a:p>
          <a:p>
            <a:r>
              <a:rPr lang="es-ES" dirty="0" smtClean="0">
                <a:hlinkClick r:id="rId4"/>
              </a:rPr>
              <a:t>https://concepto.de/mision-y-vision/</a:t>
            </a:r>
            <a:endParaRPr lang="es-ES" dirty="0" smtClean="0"/>
          </a:p>
          <a:p>
            <a:r>
              <a:rPr lang="es-ES" dirty="0" smtClean="0"/>
              <a:t> IMÁGENES DE LOGO </a:t>
            </a:r>
          </a:p>
          <a:p>
            <a:r>
              <a:rPr lang="es-ES" dirty="0" smtClean="0">
                <a:hlinkClick r:id="rId5"/>
              </a:rPr>
              <a:t>http://3.bp.blogspot.com/-IPe-PTWd3sI/UaeW2v2w52I/AAAAAAAACtc/Z7fqXu2ryuI/s1600/HW16BlackMagick.jpg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*</a:t>
            </a:r>
            <a:r>
              <a:rPr lang="es-ES" dirty="0" smtClean="0">
                <a:hlinkClick r:id="rId6"/>
              </a:rPr>
              <a:t>https://www.pinterest.de/pin/495466396485425941/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CO" dirty="0"/>
          </a:p>
        </p:txBody>
      </p:sp>
      <p:sp>
        <p:nvSpPr>
          <p:cNvPr id="6" name="Proceso 5"/>
          <p:cNvSpPr/>
          <p:nvPr/>
        </p:nvSpPr>
        <p:spPr>
          <a:xfrm>
            <a:off x="7968343" y="1371600"/>
            <a:ext cx="3732244" cy="119431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REFERENCIAS BIBLIOGRÁFICAS</a:t>
            </a:r>
          </a:p>
          <a:p>
            <a:pPr algn="just"/>
            <a:endParaRPr lang="es-ES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E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Aranguren Sánchez, Basilio (1979) Métodos de Investigación. Ediciones </a:t>
            </a:r>
            <a:r>
              <a:rPr lang="es-E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Eneva</a:t>
            </a:r>
            <a:r>
              <a:rPr lang="es-E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Caracas</a:t>
            </a:r>
          </a:p>
          <a:p>
            <a:pPr algn="just"/>
            <a:endParaRPr lang="es-ES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E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Hernández </a:t>
            </a:r>
            <a:r>
              <a:rPr lang="es-E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Sampieri</a:t>
            </a:r>
            <a:r>
              <a:rPr lang="es-E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Roberto (1998) Metodología de la Investigación. McGraw-Hill Editores. México</a:t>
            </a:r>
            <a:endParaRPr lang="es-CO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7324531" y="1747718"/>
            <a:ext cx="569167" cy="307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271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seño abstrac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alguien@ejemplo.com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09354" y="199180"/>
            <a:ext cx="5654935" cy="4198253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MISIÓN</a:t>
            </a:r>
          </a:p>
          <a:p>
            <a:pPr marL="0" indent="0">
              <a:buNone/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Ofrecer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nuestros clientes producto de calidad, donde puede encontrar una base de 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información 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cumplan con sus necesidades y exigencias, abarcando sus gustos de acuerdo a su estilo de ver y vivir la vida.</a:t>
            </a:r>
          </a:p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10" y="199180"/>
            <a:ext cx="2154988" cy="2385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715384" y="2741604"/>
            <a:ext cx="65666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VISIÓN </a:t>
            </a: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 una empresa  líder y reconocida en Desarrollo de Sistemas de información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igual  manera  fomentar  la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 de ropa , lograr también extendernos proporcionando cada día más un servicio de excelencia a nuestros clientes y que al mismo tiempo nos permitan competir en el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mercado nacional  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54633" y="5045411"/>
            <a:ext cx="69549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</a:t>
            </a: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Ofrecer Base de datos de mejor calidad  que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satisface 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  necesidades y gustos del cliente  enfocado a  mercado potencial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vender ropa a la moda que cumpla con los requerimientos de estilo en el segmento  del mercado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245" y="2254009"/>
            <a:ext cx="3707274" cy="2791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917" y="4772929"/>
            <a:ext cx="2337520" cy="1884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582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87277" y="356633"/>
            <a:ext cx="9404723" cy="1007573"/>
          </a:xfrm>
        </p:spPr>
        <p:txBody>
          <a:bodyPr/>
          <a:lstStyle/>
          <a:p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</a:rPr>
              <a:t>LOGO &amp; ESLOGAN 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kton Pro Ext" panose="020F06050202080209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8" y="1012011"/>
            <a:ext cx="4615150" cy="27678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60" y="2822680"/>
            <a:ext cx="3499407" cy="19143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799" y="3502623"/>
            <a:ext cx="5249111" cy="31214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6"/>
          <p:cNvSpPr/>
          <p:nvPr/>
        </p:nvSpPr>
        <p:spPr>
          <a:xfrm>
            <a:off x="5203576" y="101201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LOGO:</a:t>
            </a: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AIDI: hace alusión al nombre de la plataforma que es análisis integral de información, la cual llevara  los datos requeridos por el cliente, junto al nombre del Almacén ¨Estilo Versátil Chic ¨ Que significa 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ctr"/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</a:rPr>
              <a:t>Estilo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</a:rPr>
              <a:t>: personalidad propia y reconocible </a:t>
            </a:r>
          </a:p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</a:rPr>
              <a:t>Versátil: adaptarse con rapidez y facilidad aun cambio </a:t>
            </a:r>
          </a:p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 Ext" panose="020F0605020208020904" pitchFamily="34" charset="0"/>
              </a:rPr>
              <a:t>Chic: elegante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99403" y="473699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Tekton Pro Ext" panose="020F0605020208020904" pitchFamily="34" charset="0"/>
              </a:rPr>
              <a:t>Eslogan </a:t>
            </a:r>
            <a:r>
              <a:rPr lang="es-ES" dirty="0">
                <a:latin typeface="+mj-lt"/>
              </a:rPr>
              <a:t>: identificativa y para formar confianza, se ilustra una base de información acompañado de datos del almacén como lo es la moda </a:t>
            </a:r>
            <a:r>
              <a:rPr lang="es-ES" dirty="0" smtClean="0">
                <a:latin typeface="+mj-lt"/>
              </a:rPr>
              <a:t> ¨Ropa con experiencia propia¨</a:t>
            </a:r>
            <a:endParaRPr lang="es-CO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31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n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Elipse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agen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agen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ctángulo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Marcador de posición de contenido 13" descr="forma geométrica en un fondo de círculos y líneas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-99753" y="-73280"/>
            <a:ext cx="12192000" cy="6858000"/>
          </a:xfrm>
          <a:prstGeom prst="rect">
            <a:avLst/>
          </a:prstGeom>
        </p:spPr>
      </p:pic>
      <p:sp>
        <p:nvSpPr>
          <p:cNvPr id="137" name="Rectángulo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631681" cy="767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es-ES" sz="3200" dirty="0" smtClean="0">
                <a:solidFill>
                  <a:schemeClr val="bg1"/>
                </a:solidFill>
              </a:rPr>
              <a:t>TECNICAS DE RECOLECCION DE DATOS APLICADAS 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aphicFrame>
        <p:nvGraphicFramePr>
          <p:cNvPr id="32" name="Marcador de posición de contenido 2" descr="Iconos de SmartArt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164771"/>
              </p:ext>
            </p:extLst>
          </p:nvPr>
        </p:nvGraphicFramePr>
        <p:xfrm>
          <a:off x="3947960" y="1956619"/>
          <a:ext cx="6744921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3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512274"/>
              </p:ext>
            </p:extLst>
          </p:nvPr>
        </p:nvGraphicFramePr>
        <p:xfrm>
          <a:off x="-264688" y="1546166"/>
          <a:ext cx="4379487" cy="3857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4" name="Botón de acción: Documento 3">
            <a:hlinkClick r:id="" action="ppaction://hlinkshowjump?jump=nextslide" highlightClick="1">
              <a:snd r:embed="rId19" name="voltage.wav"/>
            </a:hlinkClick>
          </p:cNvPr>
          <p:cNvSpPr/>
          <p:nvPr/>
        </p:nvSpPr>
        <p:spPr>
          <a:xfrm>
            <a:off x="5183268" y="2355894"/>
            <a:ext cx="335902" cy="54755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Botón de acción: Documento 7">
            <a:hlinkClick r:id="rId20" action="ppaction://hlinksldjump" highlightClick="1"/>
          </p:cNvPr>
          <p:cNvSpPr/>
          <p:nvPr/>
        </p:nvSpPr>
        <p:spPr>
          <a:xfrm>
            <a:off x="7333861" y="2355894"/>
            <a:ext cx="373225" cy="417531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Botón de acción: Final 8">
            <a:hlinkClick r:id="rId21" action="ppaction://hlinksldjump" highlightClick="1"/>
          </p:cNvPr>
          <p:cNvSpPr/>
          <p:nvPr/>
        </p:nvSpPr>
        <p:spPr>
          <a:xfrm>
            <a:off x="9302620" y="2773425"/>
            <a:ext cx="653143" cy="315008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Botón de acción: Inicio 9">
            <a:hlinkClick r:id="rId22" action="ppaction://hlinksldjump" highlightClick="1"/>
          </p:cNvPr>
          <p:cNvSpPr/>
          <p:nvPr/>
        </p:nvSpPr>
        <p:spPr>
          <a:xfrm>
            <a:off x="8966718" y="4935894"/>
            <a:ext cx="636028" cy="32190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92699" y="572961"/>
            <a:ext cx="8751302" cy="18127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OBSERVACIÓN</a:t>
            </a:r>
            <a:r>
              <a:rPr lang="es-E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</a:p>
          <a:p>
            <a:r>
              <a:rPr lang="es-ES" sz="2000" b="1" dirty="0" smtClean="0">
                <a:ln w="9525">
                  <a:solidFill>
                    <a:schemeClr val="bg1"/>
                  </a:solidFill>
                  <a:prstDash val="solid"/>
                </a:ln>
                <a:latin typeface="Tekton Pro Ext" panose="020F0605020208020904" pitchFamily="34" charset="0"/>
                <a:cs typeface="Arial" panose="020B0604020202020204" pitchFamily="34" charset="0"/>
              </a:rPr>
              <a:t>tiene </a:t>
            </a:r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latin typeface="Tekton Pro Ext" panose="020F0605020208020904" pitchFamily="34" charset="0"/>
                <a:cs typeface="Arial" panose="020B0604020202020204" pitchFamily="34" charset="0"/>
              </a:rPr>
              <a:t>la capacidad de describir y explicar el comportamiento, al haber obtenido datos adecuados </a:t>
            </a:r>
            <a:r>
              <a:rPr lang="es-ES" sz="2000" b="1" dirty="0" smtClean="0">
                <a:ln w="9525">
                  <a:solidFill>
                    <a:schemeClr val="bg1"/>
                  </a:solidFill>
                  <a:prstDash val="solid"/>
                </a:ln>
                <a:latin typeface="Tekton Pro Ext" panose="020F0605020208020904" pitchFamily="34" charset="0"/>
                <a:cs typeface="Arial" panose="020B0604020202020204" pitchFamily="34" charset="0"/>
              </a:rPr>
              <a:t>y </a:t>
            </a:r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latin typeface="Tekton Pro Ext" panose="020F0605020208020904" pitchFamily="34" charset="0"/>
                <a:cs typeface="Arial" panose="020B0604020202020204" pitchFamily="34" charset="0"/>
              </a:rPr>
              <a:t>fiables correspondientes a conductas, eventos y /o situaciones perfectamente</a:t>
            </a:r>
          </a:p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latin typeface="Tekton Pro Ext" panose="020F0605020208020904" pitchFamily="34" charset="0"/>
                <a:cs typeface="Arial" panose="020B0604020202020204" pitchFamily="34" charset="0"/>
              </a:rPr>
              <a:t> identificadas e insertas en un contexto teórico. </a:t>
            </a:r>
            <a:endParaRPr lang="es-ES" sz="2000" b="1" cap="none" spc="0" dirty="0">
              <a:ln w="9525">
                <a:solidFill>
                  <a:schemeClr val="bg1"/>
                </a:solidFill>
                <a:prstDash val="solid"/>
              </a:ln>
              <a:latin typeface="Tekton Pro Ext" panose="020F06050202080209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880" y="1945177"/>
            <a:ext cx="3206373" cy="75211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36" y="2510444"/>
            <a:ext cx="1975275" cy="735917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25493" y="3197409"/>
            <a:ext cx="4222711" cy="1752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Organización de las 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prendas de acuerdo a la  categoría, prendas como  femeninas en una estantería donde están acorde  a tallas, estilos de  vestidos   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31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42" y="383772"/>
            <a:ext cx="5142536" cy="3514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ángulo 2"/>
          <p:cNvSpPr/>
          <p:nvPr/>
        </p:nvSpPr>
        <p:spPr>
          <a:xfrm>
            <a:off x="6234544" y="1122218"/>
            <a:ext cx="3399905" cy="150460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Busos, sacos, blusas para dama en diversos colores y diferentes materiales, sin clasificación de tallas   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88" y="2963473"/>
            <a:ext cx="3841433" cy="3333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728748" y="4671651"/>
            <a:ext cx="6096000" cy="9233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s-ES" dirty="0"/>
              <a:t>Accesorios (correas, gorros, bufandas, guantes ) para mujer /hombre al por mayor diferentes variedades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90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9" y="506819"/>
            <a:ext cx="4005419" cy="594411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788132" y="640081"/>
            <a:ext cx="4513810" cy="167085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Blazer Hombre - Chaquetas y Abrigos, camisas </a:t>
            </a:r>
          </a:p>
          <a:p>
            <a:pPr algn="ctr"/>
            <a:r>
              <a:rPr lang="es-ES" dirty="0"/>
              <a:t>Sin clasificación de  tallas  </a:t>
            </a:r>
            <a:endParaRPr lang="es-CO" dirty="0"/>
          </a:p>
        </p:txBody>
      </p:sp>
      <p:sp>
        <p:nvSpPr>
          <p:cNvPr id="4" name="Rectángulo redondeado 3"/>
          <p:cNvSpPr/>
          <p:nvPr/>
        </p:nvSpPr>
        <p:spPr>
          <a:xfrm>
            <a:off x="856212" y="3873731"/>
            <a:ext cx="5079076" cy="213637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Blusas  señoriales elegantes, faldas  sin clasificación de tallas, variedad  de estilos y colores 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56" y="2563870"/>
            <a:ext cx="5149301" cy="3545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82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95" y="533311"/>
            <a:ext cx="3888770" cy="588541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985163" y="731520"/>
            <a:ext cx="3416531" cy="172904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Jeans</a:t>
            </a:r>
            <a:r>
              <a:rPr lang="es-ES" dirty="0"/>
              <a:t>, pantalones, pantalonetas, de todas las tallas para hombre y para mujer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265" y="3358341"/>
            <a:ext cx="6174856" cy="6120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401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CC4F44-154A-4E67-B129-1B5389E9F993}">
  <ds:schemaRefs>
    <ds:schemaRef ds:uri="http://purl.org/dc/dcmitype/"/>
    <ds:schemaRef ds:uri="71af3243-3dd4-4a8d-8c0d-dd76da1f02a5"/>
    <ds:schemaRef ds:uri="http://schemas.microsoft.com/office/2006/metadata/properties"/>
    <ds:schemaRef ds:uri="http://purl.org/dc/terms/"/>
    <ds:schemaRef ds:uri="http://www.w3.org/XML/1998/namespace"/>
    <ds:schemaRef ds:uri="16c05727-aa75-4e4a-9b5f-8a80a116589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Ion digital</Template>
  <TotalTime>0</TotalTime>
  <Words>566</Words>
  <Application>Microsoft Office PowerPoint</Application>
  <PresentationFormat>Panorámica</PresentationFormat>
  <Paragraphs>91</Paragraphs>
  <Slides>22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Arial</vt:lpstr>
      <vt:lpstr>Arial Black</vt:lpstr>
      <vt:lpstr>Calibri</vt:lpstr>
      <vt:lpstr>Century Gothic</vt:lpstr>
      <vt:lpstr>Imprint MT Shadow</vt:lpstr>
      <vt:lpstr>Monotype Corsiva</vt:lpstr>
      <vt:lpstr>Tekton Pro Ext</vt:lpstr>
      <vt:lpstr>Wingdings</vt:lpstr>
      <vt:lpstr>Wingdings 3</vt:lpstr>
      <vt:lpstr>Ion</vt:lpstr>
      <vt:lpstr>Proyecto :  ESTILO VERSATIL CHIC </vt:lpstr>
      <vt:lpstr>TEMA: Almacén de ropa   </vt:lpstr>
      <vt:lpstr>Presentación de PowerPoint</vt:lpstr>
      <vt:lpstr>LOGO &amp; ESLOGAN </vt:lpstr>
      <vt:lpstr>TECNICAS DE RECOLECCION DE DATOS APLICADAS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Pirámide de métricas de marketing</vt:lpstr>
      <vt:lpstr>VENTAS PROMEDIO SEMESTRAL</vt:lpstr>
      <vt:lpstr>BIBLIOGRAFIA :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2019-08-21T14:12:14Z</dcterms:created>
  <dcterms:modified xsi:type="dcterms:W3CDTF">2019-08-27T01:59:15Z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